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10287000" cx="18288000"/>
  <p:notesSz cx="6858000" cy="9144000"/>
  <p:embeddedFontLst>
    <p:embeddedFont>
      <p:font typeface="Arimo"/>
      <p:regular r:id="rId23"/>
      <p:bold r:id="rId24"/>
      <p:italic r:id="rId25"/>
      <p:boldItalic r:id="rId26"/>
    </p:embeddedFont>
    <p:embeddedFont>
      <p:font typeface="Arimo Medium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  <p:embeddedFont>
      <p:font typeface="Helvetica Neue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9" roundtripDataSignature="AMtx7mjdtEN/TT8b5Xn+GC5pJhCaS1UC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D592584-1E25-4858-B58E-8EE3F53B2715}">
  <a:tblStyle styleId="{8D592584-1E25-4858-B58E-8EE3F53B271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Arimo-bold.fntdata"/><Relationship Id="rId23" Type="http://schemas.openxmlformats.org/officeDocument/2006/relationships/font" Target="fonts/Arim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Arimo-boldItalic.fntdata"/><Relationship Id="rId25" Type="http://schemas.openxmlformats.org/officeDocument/2006/relationships/font" Target="fonts/Arimo-italic.fntdata"/><Relationship Id="rId28" Type="http://schemas.openxmlformats.org/officeDocument/2006/relationships/font" Target="fonts/ArimoMedium-bold.fntdata"/><Relationship Id="rId27" Type="http://schemas.openxmlformats.org/officeDocument/2006/relationships/font" Target="fonts/ArimoMedium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ArimoMedium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regular.fntdata"/><Relationship Id="rId30" Type="http://schemas.openxmlformats.org/officeDocument/2006/relationships/font" Target="fonts/ArimoMedium-bold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-bold.fntdata"/><Relationship Id="rId13" Type="http://schemas.openxmlformats.org/officeDocument/2006/relationships/slide" Target="slides/slide7.xml"/><Relationship Id="rId35" Type="http://schemas.openxmlformats.org/officeDocument/2006/relationships/font" Target="fonts/HelveticaNeueLight-regular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Italic.fntdata"/><Relationship Id="rId15" Type="http://schemas.openxmlformats.org/officeDocument/2006/relationships/slide" Target="slides/slide9.xml"/><Relationship Id="rId37" Type="http://schemas.openxmlformats.org/officeDocument/2006/relationships/font" Target="fonts/HelveticaNeueLight-italic.fntdata"/><Relationship Id="rId14" Type="http://schemas.openxmlformats.org/officeDocument/2006/relationships/slide" Target="slides/slide8.xml"/><Relationship Id="rId36" Type="http://schemas.openxmlformats.org/officeDocument/2006/relationships/font" Target="fonts/HelveticaNeueLight-bold.fntdata"/><Relationship Id="rId17" Type="http://schemas.openxmlformats.org/officeDocument/2006/relationships/slide" Target="slides/slide11.xml"/><Relationship Id="rId39" Type="http://customschemas.google.com/relationships/presentationmetadata" Target="metadata"/><Relationship Id="rId16" Type="http://schemas.openxmlformats.org/officeDocument/2006/relationships/slide" Target="slides/slide10.xml"/><Relationship Id="rId38" Type="http://schemas.openxmlformats.org/officeDocument/2006/relationships/font" Target="fonts/HelveticaNeueLight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jp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355fcde7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4" name="Google Shape;194;g3355fcde74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4130e32eac_7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4" name="Google Shape;204;g34130e32eac_7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4130e32eac_7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4" name="Google Shape;214;g34130e32eac_7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4161879afd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3" name="Google Shape;223;g34161879afd_8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3ecdbd52ee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4" name="Google Shape;234;g33ecdbd52ee_0_1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4130e32eac_7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7" name="Google Shape;247;g34130e32eac_7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334b3f0b3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7" name="Google Shape;257;g3334b3f0b36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ecdbd52e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g33ecdbd52ee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334b3f0b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8" name="Google Shape;108;g3334b3f0b3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3ecdbd52e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2" name="Google Shape;122;g33ecdbd52ee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3ecdbd52e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5" name="Google Shape;145;g33ecdbd52ee_0_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3ecdbd52ee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8" name="Google Shape;158;g33ecdbd52ee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3ecdbd52ee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1" name="Google Shape;171;g33ecdbd52ee_0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4130e32eac_7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4" name="Google Shape;184;g34130e32eac_7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hyperlink" Target="https://doi.org/10.3390/jcp3020013" TargetMode="External"/><Relationship Id="rId6" Type="http://schemas.openxmlformats.org/officeDocument/2006/relationships/hyperlink" Target="https://journals.plos.org/plosone/article?id=10.1371%2Fjournal.pone.0284449" TargetMode="External"/><Relationship Id="rId7" Type="http://schemas.openxmlformats.org/officeDocument/2006/relationships/hyperlink" Target="https://zslpublications.onlinelibrary.wiley.com/doi/10.1002/rse2.234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hyperlink" Target="https://doi.org/10.3390/jcp3020013" TargetMode="External"/><Relationship Id="rId7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7.jpg"/><Relationship Id="rId6" Type="http://schemas.openxmlformats.org/officeDocument/2006/relationships/image" Target="../media/image12.jpg"/><Relationship Id="rId7" Type="http://schemas.openxmlformats.org/officeDocument/2006/relationships/image" Target="../media/image2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5.jpg"/><Relationship Id="rId6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9.jpg"/><Relationship Id="rId6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01B19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8" l="0" r="0" t="-3977"/>
            </a:stretch>
          </a:blipFill>
          <a:ln>
            <a:noFill/>
          </a:ln>
        </p:spPr>
      </p:sp>
      <p:sp>
        <p:nvSpPr>
          <p:cNvPr id="85" name="Google Shape;85;p1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5" l="0" r="-286040" t="0"/>
            </a:stretch>
          </a:blipFill>
          <a:ln>
            <a:noFill/>
          </a:ln>
        </p:spPr>
      </p:sp>
      <p:sp>
        <p:nvSpPr>
          <p:cNvPr id="86" name="Google Shape;86;p1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5" l="0" r="-300882" t="0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6073323" y="863694"/>
            <a:ext cx="6159204" cy="2021581"/>
          </a:xfrm>
          <a:custGeom>
            <a:rect b="b" l="l" r="r" t="t"/>
            <a:pathLst>
              <a:path extrusionOk="0" h="2021581" w="6159204">
                <a:moveTo>
                  <a:pt x="0" y="0"/>
                </a:moveTo>
                <a:lnTo>
                  <a:pt x="6159204" y="0"/>
                </a:lnTo>
                <a:lnTo>
                  <a:pt x="6159204" y="2021582"/>
                </a:lnTo>
                <a:lnTo>
                  <a:pt x="0" y="20215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" r="-1" t="0"/>
            </a:stretch>
          </a:blipFill>
          <a:ln>
            <a:noFill/>
          </a:ln>
        </p:spPr>
      </p:sp>
      <p:sp>
        <p:nvSpPr>
          <p:cNvPr id="88" name="Google Shape;88;p1"/>
          <p:cNvSpPr txBox="1"/>
          <p:nvPr/>
        </p:nvSpPr>
        <p:spPr>
          <a:xfrm>
            <a:off x="1357715" y="3854969"/>
            <a:ext cx="155904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</a:pPr>
            <a:r>
              <a:rPr b="1" lang="en-US" sz="5000" u="sng">
                <a:solidFill>
                  <a:schemeClr val="lt1"/>
                </a:solidFill>
              </a:rPr>
              <a:t>Machine Learning-Based Approach for Automated Biometric Identification of Mugger</a:t>
            </a:r>
            <a:endParaRPr b="1" sz="5000" u="sng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</a:pPr>
            <a:r>
              <a:rPr b="1" lang="en-US" sz="5000" u="sng">
                <a:solidFill>
                  <a:schemeClr val="lt1"/>
                </a:solidFill>
              </a:rPr>
              <a:t>Crocodiles</a:t>
            </a:r>
            <a:endParaRPr b="1" sz="5300" u="sng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939525" y="7533650"/>
            <a:ext cx="16637700" cy="11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mo Medium"/>
              <a:ea typeface="Arimo Medium"/>
              <a:cs typeface="Arimo Medium"/>
              <a:sym typeface="Arimo Medium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2286000" y="6750700"/>
            <a:ext cx="14638500" cy="16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lt1"/>
                </a:solidFill>
              </a:rPr>
              <a:t>CSE641 Machine Learning Theory and Practice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2128125" y="7685925"/>
            <a:ext cx="14528100" cy="11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lt1"/>
                </a:solidFill>
              </a:rPr>
              <a:t>Group 5: Shalvi Modi, Daksh Shah, Malav Modi, Mahi Patel, Vinisha Kankariya</a:t>
            </a:r>
            <a:endParaRPr sz="3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355fcde74f_0_0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97" name="Google Shape;197;g3355fcde74f_0_0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98" name="Google Shape;198;g3355fcde74f_0_0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99" name="Google Shape;199;g3355fcde74f_0_0"/>
          <p:cNvSpPr txBox="1"/>
          <p:nvPr/>
        </p:nvSpPr>
        <p:spPr>
          <a:xfrm>
            <a:off x="538213" y="399425"/>
            <a:ext cx="15590400" cy="25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t/>
            </a:r>
            <a:endParaRPr b="1" sz="8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200" name="Google Shape;200;g3355fcde74f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225" y="1646225"/>
            <a:ext cx="10731087" cy="786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g3355fcde74f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43945" y="1827425"/>
            <a:ext cx="5384525" cy="286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4130e32eac_7_2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07" name="Google Shape;207;g34130e32eac_7_2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08" name="Google Shape;208;g34130e32eac_7_2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09" name="Google Shape;209;g34130e32eac_7_2"/>
          <p:cNvSpPr/>
          <p:nvPr/>
        </p:nvSpPr>
        <p:spPr>
          <a:xfrm>
            <a:off x="146746" y="9058422"/>
            <a:ext cx="2048718" cy="898485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10" name="Google Shape;210;g34130e32eac_7_2"/>
          <p:cNvSpPr txBox="1"/>
          <p:nvPr/>
        </p:nvSpPr>
        <p:spPr>
          <a:xfrm>
            <a:off x="538213" y="399425"/>
            <a:ext cx="15590400" cy="25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t/>
            </a:r>
            <a:endParaRPr b="1" sz="8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211" name="Google Shape;211;g34130e32eac_7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31500" y="1646228"/>
            <a:ext cx="11587889" cy="803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4130e32eac_7_27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17" name="Google Shape;217;g34130e32eac_7_27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18" name="Google Shape;218;g34130e32eac_7_27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19" name="Google Shape;219;g34130e32eac_7_27"/>
          <p:cNvSpPr txBox="1"/>
          <p:nvPr/>
        </p:nvSpPr>
        <p:spPr>
          <a:xfrm>
            <a:off x="233738" y="177200"/>
            <a:ext cx="15590400" cy="25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t/>
            </a:r>
            <a:endParaRPr b="1" sz="8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220" name="Google Shape;220;g34130e32eac_7_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8800" y="1424000"/>
            <a:ext cx="15974174" cy="856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4161879afd_8_0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26" name="Google Shape;226;g34161879afd_8_0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27" name="Google Shape;227;g34161879afd_8_0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28" name="Google Shape;228;g34161879afd_8_0"/>
          <p:cNvSpPr txBox="1"/>
          <p:nvPr/>
        </p:nvSpPr>
        <p:spPr>
          <a:xfrm>
            <a:off x="233738" y="177200"/>
            <a:ext cx="15590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g34161879afd_8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6275" y="1576400"/>
            <a:ext cx="6811449" cy="306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34161879afd_8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591625" y="1576400"/>
            <a:ext cx="6586550" cy="306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34161879afd_8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54750" y="5691050"/>
            <a:ext cx="7811875" cy="339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3ecdbd52ee_0_116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37" name="Google Shape;237;g33ecdbd52ee_0_116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38" name="Google Shape;238;g33ecdbd52ee_0_116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39" name="Google Shape;239;g33ecdbd52ee_0_116"/>
          <p:cNvSpPr/>
          <p:nvPr/>
        </p:nvSpPr>
        <p:spPr>
          <a:xfrm>
            <a:off x="146746" y="9058422"/>
            <a:ext cx="2048718" cy="898485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40" name="Google Shape;240;g33ecdbd52ee_0_116"/>
          <p:cNvSpPr txBox="1"/>
          <p:nvPr/>
        </p:nvSpPr>
        <p:spPr>
          <a:xfrm>
            <a:off x="538213" y="399425"/>
            <a:ext cx="15590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Future Work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33ecdbd52ee_0_116"/>
          <p:cNvSpPr txBox="1"/>
          <p:nvPr/>
        </p:nvSpPr>
        <p:spPr>
          <a:xfrm>
            <a:off x="17339382" y="9679707"/>
            <a:ext cx="643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g33ecdbd52ee_0_116"/>
          <p:cNvSpPr txBox="1"/>
          <p:nvPr/>
        </p:nvSpPr>
        <p:spPr>
          <a:xfrm>
            <a:off x="146750" y="2005050"/>
            <a:ext cx="7794900" cy="6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Helvetica Neue Light"/>
                <a:ea typeface="Helvetica Neue Light"/>
                <a:cs typeface="Helvetica Neue Light"/>
                <a:sym typeface="Helvetica Neue Light"/>
              </a:rPr>
              <a:t>We plan to implement a </a:t>
            </a:r>
            <a:r>
              <a:rPr b="1" lang="en-US" sz="2900">
                <a:latin typeface="Helvetica Neue"/>
                <a:ea typeface="Helvetica Neue"/>
                <a:cs typeface="Helvetica Neue"/>
                <a:sym typeface="Helvetica Neue"/>
              </a:rPr>
              <a:t>classical machine learning approach</a:t>
            </a:r>
            <a:r>
              <a:rPr lang="en-US" sz="2900">
                <a:latin typeface="Helvetica Neue Light"/>
                <a:ea typeface="Helvetica Neue Light"/>
                <a:cs typeface="Helvetica Neue Light"/>
                <a:sym typeface="Helvetica Neue Light"/>
              </a:rPr>
              <a:t> for further optimization. The project will focus on two key aspects:</a:t>
            </a:r>
            <a:endParaRPr sz="2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Char char="●"/>
            </a:pPr>
            <a:r>
              <a:rPr lang="en-US" sz="2900">
                <a:latin typeface="Helvetica Neue Light"/>
                <a:ea typeface="Helvetica Neue Light"/>
                <a:cs typeface="Helvetica Neue Light"/>
                <a:sym typeface="Helvetica Neue Light"/>
              </a:rPr>
              <a:t>Results on Old Data – This dataset, used in the original study, consists of </a:t>
            </a:r>
            <a:r>
              <a:rPr b="1" lang="en-US" sz="2900">
                <a:latin typeface="Helvetica Neue"/>
                <a:ea typeface="Helvetica Neue"/>
                <a:cs typeface="Helvetica Neue"/>
                <a:sym typeface="Helvetica Neue"/>
              </a:rPr>
              <a:t>single-season data</a:t>
            </a:r>
            <a:r>
              <a:rPr lang="en-US" sz="2900">
                <a:latin typeface="Helvetica Neue Light"/>
                <a:ea typeface="Helvetica Neue Light"/>
                <a:cs typeface="Helvetica Neue Light"/>
                <a:sym typeface="Helvetica Neue Light"/>
              </a:rPr>
              <a:t> and will serve as a benchmark.</a:t>
            </a:r>
            <a:endParaRPr sz="2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Char char="●"/>
            </a:pPr>
            <a:r>
              <a:rPr lang="en-US" sz="2900">
                <a:latin typeface="Helvetica Neue Light"/>
                <a:ea typeface="Helvetica Neue Light"/>
                <a:cs typeface="Helvetica Neue Light"/>
                <a:sym typeface="Helvetica Neue Light"/>
              </a:rPr>
              <a:t>Improving TPR on Old + New Data – Our goal is to enhance the True Positive Rate (TPR) by </a:t>
            </a:r>
            <a:r>
              <a:rPr b="1" lang="en-US" sz="2900">
                <a:latin typeface="Helvetica Neue"/>
                <a:ea typeface="Helvetica Neue"/>
                <a:cs typeface="Helvetica Neue"/>
                <a:sym typeface="Helvetica Neue"/>
              </a:rPr>
              <a:t>incorporating new multi-season data</a:t>
            </a:r>
            <a:r>
              <a:rPr lang="en-US" sz="2900">
                <a:latin typeface="Helvetica Neue Light"/>
                <a:ea typeface="Helvetica Neue Light"/>
                <a:cs typeface="Helvetica Neue Light"/>
                <a:sym typeface="Helvetica Neue Light"/>
              </a:rPr>
              <a:t>, improving identification performance across different environmental conditions.</a:t>
            </a:r>
            <a:endParaRPr sz="29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Helvetica Neue Light"/>
              <a:buChar char="●"/>
            </a:pPr>
            <a:r>
              <a:rPr lang="en-US" sz="2900">
                <a:latin typeface="Helvetica Neue Light"/>
                <a:ea typeface="Helvetica Neue Light"/>
                <a:cs typeface="Helvetica Neue Light"/>
                <a:sym typeface="Helvetica Neue Light"/>
              </a:rPr>
              <a:t>Use </a:t>
            </a:r>
            <a:r>
              <a:rPr b="1" lang="en-US" sz="2900">
                <a:latin typeface="Helvetica Neue"/>
                <a:ea typeface="Helvetica Neue"/>
                <a:cs typeface="Helvetica Neue"/>
                <a:sym typeface="Helvetica Neue"/>
              </a:rPr>
              <a:t>ensemble learning approach</a:t>
            </a:r>
            <a:r>
              <a:rPr lang="en-US" sz="2900">
                <a:latin typeface="Helvetica Neue Light"/>
                <a:ea typeface="Helvetica Neue Light"/>
                <a:cs typeface="Helvetica Neue Light"/>
                <a:sym typeface="Helvetica Neue Light"/>
              </a:rPr>
              <a:t> for future predictions.</a:t>
            </a:r>
            <a:endParaRPr sz="29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43" name="Google Shape;243;g33ecdbd52ee_0_1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68650" y="1583500"/>
            <a:ext cx="10698850" cy="6384401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33ecdbd52ee_0_116"/>
          <p:cNvSpPr txBox="1"/>
          <p:nvPr/>
        </p:nvSpPr>
        <p:spPr>
          <a:xfrm>
            <a:off x="12361325" y="8191500"/>
            <a:ext cx="3000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dk1"/>
                </a:solidFill>
              </a:rPr>
              <a:t>Fig.5 [3]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4130e32eac_7_37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50" name="Google Shape;250;g34130e32eac_7_37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51" name="Google Shape;251;g34130e32eac_7_37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52" name="Google Shape;252;g34130e32eac_7_37"/>
          <p:cNvSpPr txBox="1"/>
          <p:nvPr/>
        </p:nvSpPr>
        <p:spPr>
          <a:xfrm>
            <a:off x="411588" y="94950"/>
            <a:ext cx="15590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Future Work - </a:t>
            </a:r>
            <a:r>
              <a:rPr b="1" lang="en-US" sz="64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Ensemble learning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34130e32eac_7_37"/>
          <p:cNvSpPr txBox="1"/>
          <p:nvPr/>
        </p:nvSpPr>
        <p:spPr>
          <a:xfrm>
            <a:off x="17339382" y="9679707"/>
            <a:ext cx="643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4" name="Google Shape;254;g34130e32eac_7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223875"/>
            <a:ext cx="13442450" cy="879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334b3f0b36_0_10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60" name="Google Shape;260;g3334b3f0b36_0_10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61" name="Google Shape;261;g3334b3f0b36_0_10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62" name="Google Shape;262;g3334b3f0b36_0_10"/>
          <p:cNvSpPr/>
          <p:nvPr/>
        </p:nvSpPr>
        <p:spPr>
          <a:xfrm>
            <a:off x="538221" y="9058422"/>
            <a:ext cx="2048718" cy="898485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63" name="Google Shape;263;g3334b3f0b36_0_10"/>
          <p:cNvSpPr txBox="1"/>
          <p:nvPr/>
        </p:nvSpPr>
        <p:spPr>
          <a:xfrm>
            <a:off x="411588" y="388750"/>
            <a:ext cx="15590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References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3334b3f0b36_0_10"/>
          <p:cNvSpPr txBox="1"/>
          <p:nvPr/>
        </p:nvSpPr>
        <p:spPr>
          <a:xfrm>
            <a:off x="16382457" y="9557682"/>
            <a:ext cx="643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3334b3f0b36_0_10"/>
          <p:cNvSpPr txBox="1"/>
          <p:nvPr/>
        </p:nvSpPr>
        <p:spPr>
          <a:xfrm>
            <a:off x="152425" y="1635550"/>
            <a:ext cx="17441400" cy="74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[1]Kokal, S., Vanamala, M., &amp; Dave, R. (2023). Deep Learning and Machine Learning, Better Together Than Apart: A Review on Biometrics Mobile Authentication. Journal of Cybersecurity and Privacy, 3(2), 227-258. </a:t>
            </a:r>
            <a:r>
              <a:rPr lang="en-US" sz="23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https://doi.org/10.3390/jcp3020013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[2]Khan, A., &amp; Bhatt, A. Hybrid Biometric Recognition using Stacked Auto Encoder with Random Forest Classifier. aging, 4, 5.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[3]Ghosal, Ratna &amp; Shah, Supan &amp; Patel, Arpit &amp; Patel, Vaishwi &amp; Raval, Mehul &amp; Desai, Brinky. (2022). Identification of free-ranging mugger crocodiles by applying deep learning methods on UAV imagery. 10.5061/dryad.s4mw6m98n.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[4]Alexandre Delplanque, Samuel Foucher, Jérôme Théau, Elsa Bussière, Cédric Vermeulen, Philippe Lejeune,From crowd to herd counting: How to precisely detect and count African mammals using aerial imagery and deep learning?,ISPRS Journal of Photogrammetry and Remote Sensing,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[5]Moreni, M., Theau, J., &amp; Foucher, S. (n.d.). Do you get what you see? insights of using map to select architectures of pretrained neural networks for automated aerial animal detection. PLOS ONE. </a:t>
            </a:r>
            <a:r>
              <a:rPr lang="en-US" sz="23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https://journals.plos.org/plosone/article?id=10.1371%2Fjournal.pone.0284449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[6]Multispecies detection and identification of African mammals in aerial imagery using convolutional neural networks - Delplanque - 2022 - remote sensing in ecology and Conservation - Wiley Online Library. (n.d.). </a:t>
            </a:r>
            <a:r>
              <a:rPr lang="en-US" sz="23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https://zslpublications.onlinelibrary.wiley.com/doi/10.1002/rse2.234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3ecdbd52ee_0_3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97" name="Google Shape;97;g33ecdbd52ee_0_3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98" name="Google Shape;98;g33ecdbd52ee_0_3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99" name="Google Shape;99;g33ecdbd52ee_0_3"/>
          <p:cNvSpPr/>
          <p:nvPr/>
        </p:nvSpPr>
        <p:spPr>
          <a:xfrm>
            <a:off x="163546" y="8947310"/>
            <a:ext cx="2048718" cy="898485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100" name="Google Shape;100;g33ecdbd52ee_0_3"/>
          <p:cNvSpPr txBox="1"/>
          <p:nvPr/>
        </p:nvSpPr>
        <p:spPr>
          <a:xfrm>
            <a:off x="705038" y="486425"/>
            <a:ext cx="15590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Background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g33ecdbd52ee_0_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551" y="1733225"/>
            <a:ext cx="9127376" cy="6584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33ecdbd52ee_0_3"/>
          <p:cNvSpPr txBox="1"/>
          <p:nvPr/>
        </p:nvSpPr>
        <p:spPr>
          <a:xfrm>
            <a:off x="2212275" y="8947300"/>
            <a:ext cx="15083700" cy="8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[1]Kokal, S., Vanamala, M., &amp; Dave, R. (2023). Deep Learning and Machine Learning, Better Together Than Apart: A Review on Biometrics Mobile Authentication. Journal of Cybersecurity and Privacy, 3(2), 227-258. </a:t>
            </a:r>
            <a:r>
              <a:rPr lang="en-US" sz="19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https://doi.org/10.3390/jcp3020013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[2]Khan, A., &amp; Bhatt, A. Hybrid Biometric Recognition using Stacked Auto Encoder with Random Forest Classifier. aging, 4, 5.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g33ecdbd52ee_0_3"/>
          <p:cNvSpPr txBox="1"/>
          <p:nvPr/>
        </p:nvSpPr>
        <p:spPr>
          <a:xfrm>
            <a:off x="2005200" y="8223500"/>
            <a:ext cx="4958700" cy="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Fig.1 [1]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04" name="Google Shape;104;g33ecdbd52ee_0_3"/>
          <p:cNvSpPr txBox="1"/>
          <p:nvPr/>
        </p:nvSpPr>
        <p:spPr>
          <a:xfrm>
            <a:off x="12070525" y="8318025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Fig.2 [2]</a:t>
            </a:r>
            <a:endParaRPr/>
          </a:p>
        </p:txBody>
      </p:sp>
      <p:pic>
        <p:nvPicPr>
          <p:cNvPr id="105" name="Google Shape;105;g33ecdbd52ee_0_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152650" y="1733225"/>
            <a:ext cx="7143228" cy="658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334b3f0b36_0_0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11" name="Google Shape;111;g3334b3f0b36_0_0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12" name="Google Shape;112;g3334b3f0b36_0_0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13" name="Google Shape;113;g3334b3f0b36_0_0"/>
          <p:cNvSpPr/>
          <p:nvPr/>
        </p:nvSpPr>
        <p:spPr>
          <a:xfrm>
            <a:off x="146746" y="9058422"/>
            <a:ext cx="2048718" cy="898485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114" name="Google Shape;114;g3334b3f0b36_0_0"/>
          <p:cNvSpPr txBox="1"/>
          <p:nvPr/>
        </p:nvSpPr>
        <p:spPr>
          <a:xfrm>
            <a:off x="538213" y="399425"/>
            <a:ext cx="15590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Literature Survey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g3334b3f0b36_0_0"/>
          <p:cNvSpPr txBox="1"/>
          <p:nvPr/>
        </p:nvSpPr>
        <p:spPr>
          <a:xfrm>
            <a:off x="17339382" y="9679707"/>
            <a:ext cx="643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g3334b3f0b36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1425" y="1895000"/>
            <a:ext cx="11021850" cy="608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3334b3f0b36_0_0"/>
          <p:cNvSpPr txBox="1"/>
          <p:nvPr/>
        </p:nvSpPr>
        <p:spPr>
          <a:xfrm>
            <a:off x="342500" y="2457575"/>
            <a:ext cx="5990700" cy="49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latin typeface="Helvetica Neue Light"/>
                <a:ea typeface="Helvetica Neue Light"/>
                <a:cs typeface="Helvetica Neue Light"/>
                <a:sym typeface="Helvetica Neue Light"/>
              </a:rPr>
              <a:t>Machine learning-based </a:t>
            </a:r>
            <a:r>
              <a:rPr b="1" lang="en-US" sz="3100">
                <a:latin typeface="Helvetica Neue"/>
                <a:ea typeface="Helvetica Neue"/>
                <a:cs typeface="Helvetica Neue"/>
                <a:sym typeface="Helvetica Neue"/>
              </a:rPr>
              <a:t>biometric identification </a:t>
            </a:r>
            <a:r>
              <a:rPr lang="en-US" sz="3100">
                <a:latin typeface="Helvetica Neue Light"/>
                <a:ea typeface="Helvetica Neue Light"/>
                <a:cs typeface="Helvetica Neue Light"/>
                <a:sym typeface="Helvetica Neue Light"/>
              </a:rPr>
              <a:t>offers non-invasive alternatives to traditional wildlife tagging. CNNs have been used for species like tigers and chimpanzees, but mostly in </a:t>
            </a:r>
            <a:r>
              <a:rPr b="1" lang="en-US" sz="3100">
                <a:latin typeface="Helvetica Neue"/>
                <a:ea typeface="Helvetica Neue"/>
                <a:cs typeface="Helvetica Neue"/>
                <a:sym typeface="Helvetica Neue"/>
              </a:rPr>
              <a:t>controlled environments</a:t>
            </a:r>
            <a:r>
              <a:rPr lang="en-US" sz="3100">
                <a:latin typeface="Helvetica Neue Light"/>
                <a:ea typeface="Helvetica Neue Light"/>
                <a:cs typeface="Helvetica Neue Light"/>
                <a:sym typeface="Helvetica Neue Light"/>
              </a:rPr>
              <a:t>. Limited research exists on </a:t>
            </a:r>
            <a:r>
              <a:rPr b="1" lang="en-US" sz="3100">
                <a:latin typeface="Helvetica Neue"/>
                <a:ea typeface="Helvetica Neue"/>
                <a:cs typeface="Helvetica Neue"/>
                <a:sym typeface="Helvetica Neue"/>
              </a:rPr>
              <a:t>free-ranging crocodilians</a:t>
            </a:r>
            <a:r>
              <a:rPr lang="en-US" sz="3100"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3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8" name="Google Shape;118;g3334b3f0b36_0_0"/>
          <p:cNvSpPr txBox="1"/>
          <p:nvPr/>
        </p:nvSpPr>
        <p:spPr>
          <a:xfrm>
            <a:off x="2522425" y="9187400"/>
            <a:ext cx="1449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[3]Ghosal, Ratna &amp; Shah, Supan &amp; Patel, Arpit &amp; Patel, Vaishwi &amp; Raval, Mehul &amp; Desai, Brinky. (2022). Identification of free-ranging mugger crocodiles by applying deep learning methods on UAV imagery. 10.5061/dryad.s4mw6m98n.</a:t>
            </a:r>
            <a:endParaRPr/>
          </a:p>
        </p:txBody>
      </p:sp>
      <p:sp>
        <p:nvSpPr>
          <p:cNvPr id="119" name="Google Shape;119;g3334b3f0b36_0_0"/>
          <p:cNvSpPr txBox="1"/>
          <p:nvPr/>
        </p:nvSpPr>
        <p:spPr>
          <a:xfrm>
            <a:off x="11265675" y="8068650"/>
            <a:ext cx="3000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dk1"/>
                </a:solidFill>
              </a:rPr>
              <a:t>Fig.4 [3]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3ecdbd52ee_0_39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25" name="Google Shape;125;g33ecdbd52ee_0_39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26" name="Google Shape;126;g33ecdbd52ee_0_39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27" name="Google Shape;127;g33ecdbd52ee_0_39"/>
          <p:cNvSpPr/>
          <p:nvPr/>
        </p:nvSpPr>
        <p:spPr>
          <a:xfrm>
            <a:off x="146746" y="9058422"/>
            <a:ext cx="2048718" cy="898485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128" name="Google Shape;128;g33ecdbd52ee_0_39"/>
          <p:cNvSpPr txBox="1"/>
          <p:nvPr/>
        </p:nvSpPr>
        <p:spPr>
          <a:xfrm>
            <a:off x="538225" y="399425"/>
            <a:ext cx="134937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rPr b="1" lang="en-US" sz="69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Literature Survey</a:t>
            </a:r>
            <a:endParaRPr b="0" i="0" sz="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9" name="Google Shape;129;g33ecdbd52ee_0_39"/>
          <p:cNvGraphicFramePr/>
          <p:nvPr/>
        </p:nvGraphicFramePr>
        <p:xfrm>
          <a:off x="2590800" y="1860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{8D592584-1E25-4858-B58E-8EE3F53B2715}</a:tableStyleId>
              </a:tblPr>
              <a:tblGrid>
                <a:gridCol w="3276600"/>
                <a:gridCol w="3276600"/>
                <a:gridCol w="3276600"/>
                <a:gridCol w="3276600"/>
              </a:tblGrid>
              <a:tr h="671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Reference</a:t>
                      </a:r>
                      <a:endParaRPr b="1" sz="27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Method Used </a:t>
                      </a:r>
                      <a:endParaRPr b="1" sz="26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Pros</a:t>
                      </a:r>
                      <a:endParaRPr b="1" sz="26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Relevance</a:t>
                      </a:r>
                      <a:endParaRPr b="1" sz="26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87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Identification of free-ranging mugger crocodiles by applying deep learning methods on UAV imagery [3]</a:t>
                      </a:r>
                      <a:endParaRPr sz="18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UAV-based CNN model (YOLO-v5l) for identifying free-ranging mugger crocodiles using dorsal scute patterns.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 accuracy in distinguishing individuals; Non-invasive approach using UAVs; Model showed 89.2% accuracy.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Basis for using UAVs and CNN for crocodile identification in free-ranging environments.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87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crowd to herd counting: How to precisely detect and count African mammals using aerial imagery and deep learning?[4]</a:t>
                      </a:r>
                      <a:endParaRPr b="1"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Deep learning-based remote sensing for wildlife monitoring.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 efficiency in large-scale monitoring; Automates wildlife recognition.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Supports the use of remote sensing and deep learning in animal identification.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87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Do you get what you see? Insights of using mAP to select architectures of pretrained neural networks for automated aerial animal detection [5]</a:t>
                      </a:r>
                      <a:endParaRPr b="1"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CNN-based facial recognition for individual identification of primates.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 precision; Works well in controlled conditions.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Demonstrates CNN viability for biometric identification but highlights need for alternative approaches for non-facial species.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87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Multispecies detection and identification of African mammals in aerial imagery using convolutional neural networks[6]</a:t>
                      </a:r>
                      <a:endParaRPr b="1"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UAV-based imagery with ML for reptile population estimation.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Effective in identifying large reptiles; UAVs reduce human disturbance.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Reinforces UAV effectiveness for ecological studies on crocodilians.</a:t>
                      </a:r>
                      <a:endParaRPr sz="1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8" l="0" r="0" t="-3977"/>
            </a:stretch>
          </a:blipFill>
          <a:ln>
            <a:noFill/>
          </a:ln>
        </p:spPr>
      </p:sp>
      <p:sp>
        <p:nvSpPr>
          <p:cNvPr id="135" name="Google Shape;135;p2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5" l="0" r="-286040" t="0"/>
            </a:stretch>
          </a:blipFill>
          <a:ln>
            <a:noFill/>
          </a:ln>
        </p:spPr>
      </p:sp>
      <p:sp>
        <p:nvSpPr>
          <p:cNvPr id="136" name="Google Shape;136;p2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5" l="0" r="-300882" t="0"/>
            </a:stretch>
          </a:blipFill>
          <a:ln>
            <a:noFill/>
          </a:ln>
        </p:spPr>
      </p:sp>
      <p:sp>
        <p:nvSpPr>
          <p:cNvPr id="137" name="Google Shape;137;p2"/>
          <p:cNvSpPr/>
          <p:nvPr/>
        </p:nvSpPr>
        <p:spPr>
          <a:xfrm>
            <a:off x="-4" y="9058422"/>
            <a:ext cx="2048718" cy="898485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5" l="-72551" r="-72132" t="-164427"/>
            </a:stretch>
          </a:blipFill>
          <a:ln>
            <a:noFill/>
          </a:ln>
        </p:spPr>
      </p:sp>
      <p:sp>
        <p:nvSpPr>
          <p:cNvPr id="138" name="Google Shape;138;p2"/>
          <p:cNvSpPr txBox="1"/>
          <p:nvPr/>
        </p:nvSpPr>
        <p:spPr>
          <a:xfrm>
            <a:off x="538213" y="486425"/>
            <a:ext cx="15590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Problem Statement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11250" y="1787013"/>
            <a:ext cx="12531276" cy="671297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"/>
          <p:cNvSpPr txBox="1"/>
          <p:nvPr/>
        </p:nvSpPr>
        <p:spPr>
          <a:xfrm>
            <a:off x="10700200" y="8553775"/>
            <a:ext cx="3000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dk1"/>
                </a:solidFill>
              </a:rPr>
              <a:t>Fig.3 [3]</a:t>
            </a:r>
            <a:endParaRPr sz="1300"/>
          </a:p>
        </p:txBody>
      </p:sp>
      <p:sp>
        <p:nvSpPr>
          <p:cNvPr id="141" name="Google Shape;141;p2"/>
          <p:cNvSpPr txBox="1"/>
          <p:nvPr/>
        </p:nvSpPr>
        <p:spPr>
          <a:xfrm>
            <a:off x="1908325" y="9290325"/>
            <a:ext cx="15590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[3]Ghosal, Ratna &amp; Shah, Supan &amp; Patel, Arpit &amp; Patel, Vaishwi &amp; Raval, Mehul &amp; Desai, Brinky. (2022). Identification of free-ranging mugger crocodiles by applying deep learning methods on UAV imagery. 10.5061/dryad.s4mw6m98n.</a:t>
            </a:r>
            <a:endParaRPr/>
          </a:p>
        </p:txBody>
      </p:sp>
      <p:sp>
        <p:nvSpPr>
          <p:cNvPr id="142" name="Google Shape;142;p2"/>
          <p:cNvSpPr txBox="1"/>
          <p:nvPr/>
        </p:nvSpPr>
        <p:spPr>
          <a:xfrm>
            <a:off x="330575" y="3075225"/>
            <a:ext cx="4784700" cy="37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Using </a:t>
            </a:r>
            <a:r>
              <a:rPr b="1"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classical</a:t>
            </a:r>
            <a:r>
              <a:rPr lang="en-US" sz="3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1"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machine learning approach</a:t>
            </a:r>
            <a:r>
              <a:rPr lang="en-US" sz="3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for automated biometric identification of Mugger crocodile</a:t>
            </a:r>
            <a:endParaRPr sz="3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3ecdbd52ee_0_63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48" name="Google Shape;148;g33ecdbd52ee_0_63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49" name="Google Shape;149;g33ecdbd52ee_0_63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50" name="Google Shape;150;g33ecdbd52ee_0_63"/>
          <p:cNvSpPr/>
          <p:nvPr/>
        </p:nvSpPr>
        <p:spPr>
          <a:xfrm>
            <a:off x="146746" y="9058422"/>
            <a:ext cx="2048718" cy="898485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151" name="Google Shape;151;g33ecdbd52ee_0_63"/>
          <p:cNvSpPr txBox="1"/>
          <p:nvPr/>
        </p:nvSpPr>
        <p:spPr>
          <a:xfrm>
            <a:off x="538213" y="399425"/>
            <a:ext cx="15590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Dataset Discussion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33ecdbd52ee_0_63"/>
          <p:cNvSpPr txBox="1"/>
          <p:nvPr/>
        </p:nvSpPr>
        <p:spPr>
          <a:xfrm>
            <a:off x="342500" y="1849500"/>
            <a:ext cx="6037800" cy="6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Helvetica Neue Light"/>
              <a:buChar char="●"/>
            </a:pPr>
            <a:r>
              <a:rPr lang="en-US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Dataset Size: 88,000 UAV-captured frames</a:t>
            </a:r>
            <a:endParaRPr sz="26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Helvetica Neue Light"/>
              <a:buChar char="●"/>
            </a:pPr>
            <a:r>
              <a:rPr lang="en-US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Species: 143 free-ranging mugger crocodiles (~1.5m in length)</a:t>
            </a:r>
            <a:endParaRPr sz="26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Helvetica Neue Light"/>
              <a:buChar char="●"/>
            </a:pPr>
            <a:r>
              <a:rPr lang="en-US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Location: 19 locations in Gujarat, India</a:t>
            </a:r>
            <a:endParaRPr sz="26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Helvetica Neue Light"/>
              <a:buChar char="●"/>
            </a:pPr>
            <a:r>
              <a:rPr lang="en-US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Drone Used: DJI Mavic 2 Zoom</a:t>
            </a:r>
            <a:endParaRPr sz="26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Helvetica Neue Light"/>
              <a:buChar char="●"/>
            </a:pPr>
            <a:r>
              <a:rPr lang="en-US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Camera Specs: 24–48 mm optical zoom</a:t>
            </a:r>
            <a:endParaRPr sz="26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Helvetica Neue Light"/>
              <a:buChar char="●"/>
            </a:pPr>
            <a:r>
              <a:rPr lang="en-US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Frame Resolution: 3840 × 2160 pixels at 96 DPI</a:t>
            </a:r>
            <a:endParaRPr sz="26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Helvetica Neue Light"/>
              <a:buChar char="●"/>
            </a:pPr>
            <a:r>
              <a:rPr lang="en-US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Flight Height: 8–10 meters</a:t>
            </a:r>
            <a:endParaRPr sz="26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Helvetica Neue Light"/>
              <a:buChar char="●"/>
            </a:pPr>
            <a:r>
              <a:rPr lang="en-US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Recording Duration: 30 seconds to 1 minute per session</a:t>
            </a:r>
            <a:endParaRPr sz="26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Helvetica Neue Light"/>
              <a:buChar char="●"/>
            </a:pPr>
            <a:r>
              <a:rPr lang="en-US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Flight Pattern: Clockwise rotation</a:t>
            </a:r>
            <a:endParaRPr sz="26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Helvetica Neue Light"/>
              <a:buChar char="●"/>
            </a:pPr>
            <a:r>
              <a:rPr lang="en-US" sz="2600">
                <a:latin typeface="Helvetica Neue Light"/>
                <a:ea typeface="Helvetica Neue Light"/>
                <a:cs typeface="Helvetica Neue Light"/>
                <a:sym typeface="Helvetica Neue Light"/>
              </a:rPr>
              <a:t>Time of Capture: Between 0800–1600 hours</a:t>
            </a:r>
            <a:endParaRPr sz="2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53" name="Google Shape;153;g33ecdbd52ee_0_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89300" y="528625"/>
            <a:ext cx="6493876" cy="3652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33ecdbd52ee_0_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96500" y="4449350"/>
            <a:ext cx="6037700" cy="4004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33ecdbd52ee_0_6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624675" y="5237413"/>
            <a:ext cx="5663324" cy="2893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3ecdbd52ee_0_79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61" name="Google Shape;161;g33ecdbd52ee_0_79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62" name="Google Shape;162;g33ecdbd52ee_0_79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63" name="Google Shape;163;g33ecdbd52ee_0_79"/>
          <p:cNvSpPr/>
          <p:nvPr/>
        </p:nvSpPr>
        <p:spPr>
          <a:xfrm>
            <a:off x="146746" y="9058422"/>
            <a:ext cx="2048718" cy="898485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164" name="Google Shape;164;g33ecdbd52ee_0_79"/>
          <p:cNvSpPr txBox="1"/>
          <p:nvPr/>
        </p:nvSpPr>
        <p:spPr>
          <a:xfrm>
            <a:off x="538213" y="399425"/>
            <a:ext cx="15590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Dataset Discussion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33ecdbd52ee_0_79"/>
          <p:cNvSpPr txBox="1"/>
          <p:nvPr/>
        </p:nvSpPr>
        <p:spPr>
          <a:xfrm>
            <a:off x="363675" y="1834200"/>
            <a:ext cx="97371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latin typeface="Helvetica Neue Light"/>
                <a:ea typeface="Helvetica Neue Light"/>
                <a:cs typeface="Helvetica Neue Light"/>
                <a:sym typeface="Helvetica Neue Light"/>
              </a:rPr>
              <a:t>Once a crocodile was spotted, the drone was taken closer to the crocodile focussing on the</a:t>
            </a:r>
            <a:r>
              <a:rPr b="1" lang="en-US" sz="3100">
                <a:latin typeface="Helvetica Neue"/>
                <a:ea typeface="Helvetica Neue"/>
                <a:cs typeface="Helvetica Neue"/>
                <a:sym typeface="Helvetica Neue"/>
              </a:rPr>
              <a:t> dorsal scute</a:t>
            </a:r>
            <a:r>
              <a:rPr lang="en-US" sz="3100">
                <a:latin typeface="Helvetica Neue Light"/>
                <a:ea typeface="Helvetica Neue Light"/>
                <a:cs typeface="Helvetica Neue Light"/>
                <a:sym typeface="Helvetica Neue Light"/>
              </a:rPr>
              <a:t> patterns. </a:t>
            </a:r>
            <a:r>
              <a:rPr b="1" lang="en-US" sz="3100">
                <a:latin typeface="Helvetica Neue"/>
                <a:ea typeface="Helvetica Neue"/>
                <a:cs typeface="Helvetica Neue"/>
                <a:sym typeface="Helvetica Neue"/>
              </a:rPr>
              <a:t>OpenCV-Python</a:t>
            </a:r>
            <a:r>
              <a:rPr lang="en-US" sz="3100">
                <a:latin typeface="Helvetica Neue Light"/>
                <a:ea typeface="Helvetica Neue Light"/>
                <a:cs typeface="Helvetica Neue Light"/>
                <a:sym typeface="Helvetica Neue Light"/>
              </a:rPr>
              <a:t> library used to extract frames from the video clips of 143 muggers.</a:t>
            </a:r>
            <a:endParaRPr sz="3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66" name="Google Shape;166;g33ecdbd52ee_0_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97700" y="399425"/>
            <a:ext cx="6896048" cy="387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g33ecdbd52ee_0_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200" y="4278450"/>
            <a:ext cx="8579596" cy="4826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33ecdbd52ee_0_7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32746" y="4430850"/>
            <a:ext cx="9060368" cy="5096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3ecdbd52ee_0_96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74" name="Google Shape;174;g33ecdbd52ee_0_96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75" name="Google Shape;175;g33ecdbd52ee_0_96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76" name="Google Shape;176;g33ecdbd52ee_0_96"/>
          <p:cNvSpPr/>
          <p:nvPr/>
        </p:nvSpPr>
        <p:spPr>
          <a:xfrm>
            <a:off x="146746" y="9058422"/>
            <a:ext cx="2048718" cy="898485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177" name="Google Shape;177;g33ecdbd52ee_0_96"/>
          <p:cNvSpPr txBox="1"/>
          <p:nvPr/>
        </p:nvSpPr>
        <p:spPr>
          <a:xfrm>
            <a:off x="538213" y="399425"/>
            <a:ext cx="15590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33ecdbd52ee_0_96"/>
          <p:cNvSpPr txBox="1"/>
          <p:nvPr/>
        </p:nvSpPr>
        <p:spPr>
          <a:xfrm>
            <a:off x="363675" y="1834200"/>
            <a:ext cx="168492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latin typeface="Helvetica Neue Light"/>
                <a:ea typeface="Helvetica Neue Light"/>
                <a:cs typeface="Helvetica Neue Light"/>
                <a:sym typeface="Helvetica Neue Light"/>
              </a:rPr>
              <a:t>We used a pretrained model for </a:t>
            </a:r>
            <a:r>
              <a:rPr b="1" lang="en-US" sz="3100">
                <a:latin typeface="Helvetica Neue"/>
                <a:ea typeface="Helvetica Neue"/>
                <a:cs typeface="Helvetica Neue"/>
                <a:sym typeface="Helvetica Neue"/>
              </a:rPr>
              <a:t>bounding box generation</a:t>
            </a:r>
            <a:r>
              <a:rPr lang="en-US" sz="3100">
                <a:latin typeface="Helvetica Neue Light"/>
                <a:ea typeface="Helvetica Neue Light"/>
                <a:cs typeface="Helvetica Neue Light"/>
                <a:sym typeface="Helvetica Neue Light"/>
              </a:rPr>
              <a:t>, ensuring accurate mugger localization. Feature extraction methods like </a:t>
            </a:r>
            <a:r>
              <a:rPr b="1" lang="en-US" sz="3100">
                <a:latin typeface="Helvetica Neue"/>
                <a:ea typeface="Helvetica Neue"/>
                <a:cs typeface="Helvetica Neue"/>
                <a:sym typeface="Helvetica Neue"/>
              </a:rPr>
              <a:t>SIFT,HOG, LBP, GLCM</a:t>
            </a:r>
            <a:r>
              <a:rPr lang="en-US" sz="3100">
                <a:latin typeface="Helvetica Neue Light"/>
                <a:ea typeface="Helvetica Neue Light"/>
                <a:cs typeface="Helvetica Neue Light"/>
                <a:sym typeface="Helvetica Neue Light"/>
              </a:rPr>
              <a:t> were applied for better identification. A pretrained model was used for bounding box generation.[3]</a:t>
            </a:r>
            <a:endParaRPr sz="3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79" name="Google Shape;179;g33ecdbd52ee_0_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225" y="3415725"/>
            <a:ext cx="10956610" cy="546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33ecdbd52ee_0_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951695" y="3450300"/>
            <a:ext cx="5384525" cy="2865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g33ecdbd52ee_0_96"/>
          <p:cNvSpPr txBox="1"/>
          <p:nvPr/>
        </p:nvSpPr>
        <p:spPr>
          <a:xfrm>
            <a:off x="2522425" y="9187400"/>
            <a:ext cx="1449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[3]Ghosal, Ratna &amp; Shah, Supan &amp; Patel, Arpit &amp; Patel, Vaishwi &amp; Raval, Mehul &amp; Desai, Brinky. (2022). Identification of free-ranging mugger crocodiles by applying deep learning methods on UAV imagery. 10.5061/dryad.s4mw6m98n.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4130e32eac_7_13"/>
          <p:cNvSpPr/>
          <p:nvPr/>
        </p:nvSpPr>
        <p:spPr>
          <a:xfrm>
            <a:off x="2286000" y="10134600"/>
            <a:ext cx="13716000" cy="1524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87" name="Google Shape;187;g34130e32eac_7_13"/>
          <p:cNvSpPr/>
          <p:nvPr/>
        </p:nvSpPr>
        <p:spPr>
          <a:xfrm>
            <a:off x="0" y="10134600"/>
            <a:ext cx="3898075" cy="1524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88" name="Google Shape;188;g34130e32eac_7_13"/>
          <p:cNvSpPr/>
          <p:nvPr/>
        </p:nvSpPr>
        <p:spPr>
          <a:xfrm>
            <a:off x="14389924" y="10134600"/>
            <a:ext cx="3898076" cy="158244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89" name="Google Shape;189;g34130e32eac_7_13"/>
          <p:cNvSpPr/>
          <p:nvPr/>
        </p:nvSpPr>
        <p:spPr>
          <a:xfrm>
            <a:off x="146746" y="9058422"/>
            <a:ext cx="2048718" cy="898485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190" name="Google Shape;190;g34130e32eac_7_13"/>
          <p:cNvSpPr txBox="1"/>
          <p:nvPr/>
        </p:nvSpPr>
        <p:spPr>
          <a:xfrm>
            <a:off x="538213" y="399425"/>
            <a:ext cx="15590400" cy="25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100"/>
              <a:buFont typeface="Arial"/>
              <a:buNone/>
            </a:pPr>
            <a:r>
              <a:rPr b="1" lang="en-US" sz="8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0"/>
              <a:buFont typeface="Arial"/>
              <a:buNone/>
            </a:pPr>
            <a:r>
              <a:t/>
            </a:r>
            <a:endParaRPr b="1" sz="8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91" name="Google Shape;191;g34130e32eac_7_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5150" y="1682600"/>
            <a:ext cx="11928150" cy="836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